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4235250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327346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39242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1544378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9381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3570542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105717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95119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355022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B1A4FC-3F6E-4757-9768-9DCA3DBD31EC}" type="datetimeFigureOut">
              <a:rPr lang="en-US" smtClean="0"/>
              <a:t>3/29/2022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163662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B1A4FC-3F6E-4757-9768-9DCA3DBD31EC}"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126059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B1A4FC-3F6E-4757-9768-9DCA3DBD31EC}" type="datetimeFigureOut">
              <a:rPr lang="en-US" smtClean="0"/>
              <a:t>3/29/2022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315564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B1A4FC-3F6E-4757-9768-9DCA3DBD31EC}" type="datetimeFigureOut">
              <a:rPr lang="en-US" smtClean="0"/>
              <a:t>3/29/2022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25599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B1A4FC-3F6E-4757-9768-9DCA3DBD31EC}" type="datetimeFigureOut">
              <a:rPr lang="en-US" smtClean="0"/>
              <a:t>3/29/2022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2526251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B1A4FC-3F6E-4757-9768-9DCA3DBD31EC}"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271128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0B1A4FC-3F6E-4757-9768-9DCA3DBD31EC}" type="datetimeFigureOut">
              <a:rPr lang="en-US" smtClean="0"/>
              <a:t>3/29/2022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E40B8-54A3-4761-A62C-822AF49421A3}" type="slidenum">
              <a:rPr lang="en-US" smtClean="0"/>
              <a:t>‹#›</a:t>
            </a:fld>
            <a:endParaRPr lang="en-US"/>
          </a:p>
        </p:txBody>
      </p:sp>
    </p:spTree>
    <p:extLst>
      <p:ext uri="{BB962C8B-B14F-4D97-AF65-F5344CB8AC3E}">
        <p14:creationId xmlns:p14="http://schemas.microsoft.com/office/powerpoint/2010/main" val="251873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B1A4FC-3F6E-4757-9768-9DCA3DBD31EC}" type="datetimeFigureOut">
              <a:rPr lang="en-US" smtClean="0"/>
              <a:t>3/29/2022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8E40B8-54A3-4761-A62C-822AF49421A3}" type="slidenum">
              <a:rPr lang="en-US" smtClean="0"/>
              <a:t>‹#›</a:t>
            </a:fld>
            <a:endParaRPr lang="en-US"/>
          </a:p>
        </p:txBody>
      </p:sp>
    </p:spTree>
    <p:extLst>
      <p:ext uri="{BB962C8B-B14F-4D97-AF65-F5344CB8AC3E}">
        <p14:creationId xmlns:p14="http://schemas.microsoft.com/office/powerpoint/2010/main" val="330133442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0"/>
            <a:ext cx="8573635" cy="1646302"/>
          </a:xfrm>
        </p:spPr>
        <p:txBody>
          <a:bodyPr/>
          <a:lstStyle/>
          <a:p>
            <a:pPr algn="ctr"/>
            <a:r>
              <a:rPr lang="vi-VN" sz="4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Hoạt Động Trải Nghiệm</a:t>
            </a:r>
            <a:br>
              <a:rPr lang="vi-VN" sz="4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vi-VN" sz="4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Giới thiệu về sách</a:t>
            </a:r>
            <a:endParaRPr lang="en-US" sz="4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910415" y="5761101"/>
            <a:ext cx="7766936" cy="1096899"/>
          </a:xfrm>
        </p:spPr>
        <p:txBody>
          <a:bodyPr>
            <a:normAutofit/>
          </a:bodyPr>
          <a:lstStyle/>
          <a:p>
            <a:pPr algn="ctr"/>
            <a:r>
              <a:rPr lang="vi-VN" sz="32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Người làm bài: NGUYỄN NGỌC ANH TÚ</a:t>
            </a:r>
            <a:endParaRPr lang="en-US" sz="32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246656" y="1972720"/>
            <a:ext cx="5094453" cy="3175064"/>
          </a:xfrm>
          <a:prstGeom prst="rect">
            <a:avLst/>
          </a:prstGeom>
        </p:spPr>
      </p:pic>
    </p:spTree>
    <p:extLst>
      <p:ext uri="{BB962C8B-B14F-4D97-AF65-F5344CB8AC3E}">
        <p14:creationId xmlns:p14="http://schemas.microsoft.com/office/powerpoint/2010/main" val="32039692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906859"/>
          </a:xfrm>
        </p:spPr>
        <p:txBody>
          <a:bodyPr>
            <a:noAutofit/>
          </a:bodyPr>
          <a:lstStyle/>
          <a:p>
            <a:r>
              <a:rPr lang="vi-VN" sz="4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Hôm nay cuốn sách em muốn đề cập tới là cuốn: Dế mèn phiêu lưu kí </a:t>
            </a:r>
            <a:r>
              <a:rPr lang="en-US" sz="4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Tác</a:t>
            </a:r>
            <a:r>
              <a:rPr lang="en-US" sz="4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giả</a:t>
            </a:r>
            <a:r>
              <a:rPr lang="en-US" sz="4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4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Tô Hoài</a:t>
            </a:r>
            <a:endParaRPr lang="en-US" sz="4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760" y="1906859"/>
            <a:ext cx="8596668" cy="4951141"/>
          </a:xfrm>
        </p:spPr>
        <p:txBody>
          <a:bodyPr>
            <a:noAutofit/>
          </a:bodyPr>
          <a:lstStyle/>
          <a:p>
            <a:pPr marL="0" indent="0">
              <a:buNone/>
            </a:pPr>
            <a:r>
              <a:rPr lang="vi-VN" sz="2000" dirty="0">
                <a:solidFill>
                  <a:srgbClr val="FF0000"/>
                </a:solidFill>
                <a:latin typeface="Times New Roman" panose="02020603050405020304" pitchFamily="18" charset="0"/>
                <a:cs typeface="Times New Roman" panose="02020603050405020304" pitchFamily="18" charset="0"/>
              </a:rPr>
              <a:t>- Tô Hoài (1920-2014) tên khai sinh là Nguyễn Sen.</a:t>
            </a:r>
          </a:p>
          <a:p>
            <a:pPr marL="0" indent="0">
              <a:buNone/>
            </a:pPr>
            <a:r>
              <a:rPr lang="vi-VN" sz="2000" dirty="0" smtClean="0">
                <a:solidFill>
                  <a:srgbClr val="FF0000"/>
                </a:solidFill>
                <a:latin typeface="Times New Roman" panose="02020603050405020304" pitchFamily="18" charset="0"/>
                <a:cs typeface="Times New Roman" panose="02020603050405020304" pitchFamily="18" charset="0"/>
              </a:rPr>
              <a:t>-Tô </a:t>
            </a:r>
            <a:r>
              <a:rPr lang="vi-VN" sz="2000" dirty="0">
                <a:solidFill>
                  <a:srgbClr val="FF0000"/>
                </a:solidFill>
                <a:latin typeface="Times New Roman" panose="02020603050405020304" pitchFamily="18" charset="0"/>
                <a:cs typeface="Times New Roman" panose="02020603050405020304" pitchFamily="18" charset="0"/>
              </a:rPr>
              <a:t>Hoài sinh ra tại quê nội ở thôn Cát Động, Thị trấn Kim Bài, huyện Thanh Oai, tỉnh Hà Đông cũ trong một gia đình thợ thủ công</a:t>
            </a:r>
            <a:r>
              <a:rPr lang="vi-VN" sz="2000"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vi-VN" sz="2000" dirty="0" smtClean="0">
                <a:solidFill>
                  <a:srgbClr val="FF0000"/>
                </a:solidFill>
                <a:latin typeface="Times New Roman" panose="02020603050405020304" pitchFamily="18" charset="0"/>
                <a:cs typeface="Times New Roman" panose="02020603050405020304" pitchFamily="18" charset="0"/>
              </a:rPr>
              <a:t>- </a:t>
            </a:r>
            <a:r>
              <a:rPr lang="vi-VN" sz="2000" dirty="0">
                <a:solidFill>
                  <a:srgbClr val="FF0000"/>
                </a:solidFill>
                <a:latin typeface="Times New Roman" panose="02020603050405020304" pitchFamily="18" charset="0"/>
                <a:cs typeface="Times New Roman" panose="02020603050405020304" pitchFamily="18" charset="0"/>
              </a:rPr>
              <a:t>Tuy nhiên, ông lớn lên ở quê ngoại là làng Nghĩa Đô, huyện Từ Liêm, phủ Hoài Đức, tỉnh Hà Đông (nay thuộc phường Nghĩa Đô, quận Cầu Giấy, Hà Nội, Việt Nam.</a:t>
            </a:r>
          </a:p>
          <a:p>
            <a:pPr marL="0" indent="0">
              <a:buNone/>
            </a:pPr>
            <a:r>
              <a:rPr lang="vi-VN" sz="2000" dirty="0" smtClean="0">
                <a:solidFill>
                  <a:srgbClr val="FF0000"/>
                </a:solidFill>
                <a:latin typeface="Times New Roman" panose="02020603050405020304" pitchFamily="18" charset="0"/>
                <a:cs typeface="Times New Roman" panose="02020603050405020304" pitchFamily="18" charset="0"/>
              </a:rPr>
              <a:t>- </a:t>
            </a:r>
            <a:r>
              <a:rPr lang="vi-VN" sz="2000" dirty="0">
                <a:solidFill>
                  <a:srgbClr val="FF0000"/>
                </a:solidFill>
                <a:latin typeface="Times New Roman" panose="02020603050405020304" pitchFamily="18" charset="0"/>
                <a:cs typeface="Times New Roman" panose="02020603050405020304" pitchFamily="18" charset="0"/>
              </a:rPr>
              <a:t>Bút danh Tô Hoài gắn với hai địa danh: sông Tô Lịch và phủ Hoài Đức.</a:t>
            </a:r>
          </a:p>
          <a:p>
            <a:pPr marL="0" indent="0">
              <a:buNone/>
            </a:pPr>
            <a:r>
              <a:rPr lang="vi-VN" sz="2000" dirty="0" smtClean="0">
                <a:solidFill>
                  <a:srgbClr val="FF0000"/>
                </a:solidFill>
                <a:latin typeface="Times New Roman" panose="02020603050405020304" pitchFamily="18" charset="0"/>
                <a:cs typeface="Times New Roman" panose="02020603050405020304" pitchFamily="18" charset="0"/>
              </a:rPr>
              <a:t>- </a:t>
            </a:r>
            <a:r>
              <a:rPr lang="vi-VN" sz="2000" dirty="0">
                <a:solidFill>
                  <a:srgbClr val="FF0000"/>
                </a:solidFill>
                <a:latin typeface="Times New Roman" panose="02020603050405020304" pitchFamily="18" charset="0"/>
                <a:cs typeface="Times New Roman" panose="02020603050405020304" pitchFamily="18" charset="0"/>
              </a:rPr>
              <a:t>Bước vào tuổi thanh niên, ông đã phải làm nhiều công việc để kiếm sống như dạy trẻ, bán hàng, kế toán hiệu buôn,... nhưng có những lúc thất nghiệp</a:t>
            </a:r>
          </a:p>
          <a:p>
            <a:pPr marL="0" indent="0">
              <a:buNone/>
            </a:pPr>
            <a:r>
              <a:rPr lang="vi-VN" sz="2000" dirty="0" smtClean="0">
                <a:solidFill>
                  <a:srgbClr val="FF0000"/>
                </a:solidFill>
                <a:latin typeface="Times New Roman" panose="02020603050405020304" pitchFamily="18" charset="0"/>
                <a:cs typeface="Times New Roman" panose="02020603050405020304" pitchFamily="18" charset="0"/>
              </a:rPr>
              <a:t>- </a:t>
            </a:r>
            <a:r>
              <a:rPr lang="vi-VN" sz="2000" dirty="0">
                <a:solidFill>
                  <a:srgbClr val="FF0000"/>
                </a:solidFill>
                <a:latin typeface="Times New Roman" panose="02020603050405020304" pitchFamily="18" charset="0"/>
                <a:cs typeface="Times New Roman" panose="02020603050405020304" pitchFamily="18" charset="0"/>
              </a:rPr>
              <a:t>Năm 1943, Tô Hoài gia nhập Hội Văn hóa cứu quốc.</a:t>
            </a:r>
          </a:p>
          <a:p>
            <a:pPr marL="0" indent="0">
              <a:buNone/>
            </a:pPr>
            <a:r>
              <a:rPr lang="vi-VN" sz="2000" dirty="0" smtClean="0">
                <a:solidFill>
                  <a:srgbClr val="FF0000"/>
                </a:solidFill>
                <a:latin typeface="Times New Roman" panose="02020603050405020304" pitchFamily="18" charset="0"/>
                <a:cs typeface="Times New Roman" panose="02020603050405020304" pitchFamily="18" charset="0"/>
              </a:rPr>
              <a:t>- </a:t>
            </a:r>
            <a:r>
              <a:rPr lang="vi-VN" sz="2000" dirty="0">
                <a:solidFill>
                  <a:srgbClr val="FF0000"/>
                </a:solidFill>
                <a:latin typeface="Times New Roman" panose="02020603050405020304" pitchFamily="18" charset="0"/>
                <a:cs typeface="Times New Roman" panose="02020603050405020304" pitchFamily="18" charset="0"/>
              </a:rPr>
              <a:t>Trong chiến tranh Đông Dương, ông chủ yếu hoạt động trong lĩnh vực báo chí, nhưng vẫn có một số thành tựu quan trọng như Truyện Tây Bắc.</a:t>
            </a:r>
          </a:p>
          <a:p>
            <a:pPr marL="0" indent="0">
              <a:buNone/>
            </a:pPr>
            <a:r>
              <a:rPr lang="vi-VN" sz="2000" dirty="0" smtClean="0">
                <a:solidFill>
                  <a:srgbClr val="FF0000"/>
                </a:solidFill>
                <a:latin typeface="Times New Roman" panose="02020603050405020304" pitchFamily="18" charset="0"/>
                <a:cs typeface="Times New Roman" panose="02020603050405020304" pitchFamily="18" charset="0"/>
              </a:rPr>
              <a:t>- </a:t>
            </a:r>
            <a:r>
              <a:rPr lang="vi-VN" sz="2000" dirty="0">
                <a:solidFill>
                  <a:srgbClr val="FF0000"/>
                </a:solidFill>
                <a:latin typeface="Times New Roman" panose="02020603050405020304" pitchFamily="18" charset="0"/>
                <a:cs typeface="Times New Roman" panose="02020603050405020304" pitchFamily="18" charset="0"/>
              </a:rPr>
              <a:t>Ông mất ngày 6 tháng 7 năm 2014 tại Hà Nội, hưởng thọ 94 tuổi</a:t>
            </a:r>
            <a:r>
              <a:rPr lang="vi-VN"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AutoShape 2" descr="Nhà văn hiện đại Việt Nam Nguyễn Nhật Án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8913541" y="1906859"/>
            <a:ext cx="2994338" cy="2304237"/>
          </a:xfrm>
          <a:prstGeom prst="rect">
            <a:avLst/>
          </a:prstGeom>
        </p:spPr>
      </p:pic>
    </p:spTree>
    <p:extLst>
      <p:ext uri="{BB962C8B-B14F-4D97-AF65-F5344CB8AC3E}">
        <p14:creationId xmlns:p14="http://schemas.microsoft.com/office/powerpoint/2010/main" val="79403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barn(inVertical)">
                                      <p:cBhvr>
                                        <p:cTn id="4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544" y="0"/>
            <a:ext cx="8596668" cy="1320800"/>
          </a:xfrm>
        </p:spPr>
        <p:txBody>
          <a:bodyPr>
            <a:normAutofit/>
          </a:bodyPr>
          <a:lstStyle/>
          <a:p>
            <a:pPr algn="ctr"/>
            <a:r>
              <a:rPr lang="vi-VN"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Các tác phẩm của </a:t>
            </a:r>
            <a:r>
              <a:rPr lang="vi-VN"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Tô Hoài</a:t>
            </a:r>
            <a:endPar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2443"/>
            <a:ext cx="7315200" cy="6035557"/>
          </a:xfrm>
        </p:spPr>
        <p:txBody>
          <a:bodyPr>
            <a:noAutofit/>
          </a:bodyPr>
          <a:lstStyle/>
          <a:p>
            <a:pPr marL="0" indent="0">
              <a:buNone/>
            </a:pPr>
            <a:r>
              <a:rPr lang="vi-VN" sz="1400" dirty="0">
                <a:solidFill>
                  <a:srgbClr val="FF0000"/>
                </a:solidFill>
                <a:effectLst>
                  <a:outerShdw blurRad="38100" dist="38100" dir="2700000" algn="tl">
                    <a:srgbClr val="000000">
                      <a:alpha val="43137"/>
                    </a:srgbClr>
                  </a:outerShdw>
                </a:effectLst>
              </a:rPr>
              <a:t>Dế Mèn phiêu lưu ký (truyện dài, 1941)</a:t>
            </a:r>
          </a:p>
          <a:p>
            <a:pPr marL="0" indent="0">
              <a:buNone/>
            </a:pPr>
            <a:r>
              <a:rPr lang="vi-VN" sz="1400" dirty="0">
                <a:solidFill>
                  <a:srgbClr val="FF0000"/>
                </a:solidFill>
                <a:effectLst>
                  <a:outerShdw blurRad="38100" dist="38100" dir="2700000" algn="tl">
                    <a:srgbClr val="000000">
                      <a:alpha val="43137"/>
                    </a:srgbClr>
                  </a:outerShdw>
                </a:effectLst>
              </a:rPr>
              <a:t>Giăng thề (tập truyện ngắn, 1941)</a:t>
            </a:r>
          </a:p>
          <a:p>
            <a:pPr marL="0" indent="0">
              <a:buNone/>
            </a:pPr>
            <a:r>
              <a:rPr lang="vi-VN" sz="1400" dirty="0">
                <a:solidFill>
                  <a:srgbClr val="FF0000"/>
                </a:solidFill>
                <a:effectLst>
                  <a:outerShdw blurRad="38100" dist="38100" dir="2700000" algn="tl">
                    <a:srgbClr val="000000">
                      <a:alpha val="43137"/>
                    </a:srgbClr>
                  </a:outerShdw>
                </a:effectLst>
              </a:rPr>
              <a:t>O chuột (tập truyện ngắn, 1942)</a:t>
            </a:r>
          </a:p>
          <a:p>
            <a:pPr marL="0" indent="0">
              <a:buNone/>
            </a:pPr>
            <a:r>
              <a:rPr lang="vi-VN" sz="1400" dirty="0">
                <a:solidFill>
                  <a:srgbClr val="FF0000"/>
                </a:solidFill>
                <a:effectLst>
                  <a:outerShdw blurRad="38100" dist="38100" dir="2700000" algn="tl">
                    <a:srgbClr val="000000">
                      <a:alpha val="43137"/>
                    </a:srgbClr>
                  </a:outerShdw>
                </a:effectLst>
              </a:rPr>
              <a:t>Quê người (tiểu thuyết, 1942)</a:t>
            </a:r>
          </a:p>
          <a:p>
            <a:pPr marL="0" indent="0">
              <a:buNone/>
            </a:pPr>
            <a:r>
              <a:rPr lang="vi-VN" sz="1400" dirty="0">
                <a:solidFill>
                  <a:srgbClr val="FF0000"/>
                </a:solidFill>
                <a:effectLst>
                  <a:outerShdw blurRad="38100" dist="38100" dir="2700000" algn="tl">
                    <a:srgbClr val="000000">
                      <a:alpha val="43137"/>
                    </a:srgbClr>
                  </a:outerShdw>
                </a:effectLst>
              </a:rPr>
              <a:t>Nhà nghèo (tập truyện ngắn, 1944)</a:t>
            </a:r>
          </a:p>
          <a:p>
            <a:pPr marL="0" indent="0">
              <a:buNone/>
            </a:pPr>
            <a:r>
              <a:rPr lang="vi-VN" sz="1400" dirty="0">
                <a:solidFill>
                  <a:srgbClr val="FF0000"/>
                </a:solidFill>
                <a:effectLst>
                  <a:outerShdw blurRad="38100" dist="38100" dir="2700000" algn="tl">
                    <a:srgbClr val="000000">
                      <a:alpha val="43137"/>
                    </a:srgbClr>
                  </a:outerShdw>
                </a:effectLst>
              </a:rPr>
              <a:t>Cỏ dại (hồi kí, 1944)</a:t>
            </a:r>
          </a:p>
          <a:p>
            <a:pPr marL="0" indent="0">
              <a:buNone/>
            </a:pPr>
            <a:r>
              <a:rPr lang="vi-VN" sz="1400" dirty="0">
                <a:solidFill>
                  <a:srgbClr val="FF0000"/>
                </a:solidFill>
                <a:effectLst>
                  <a:outerShdw blurRad="38100" dist="38100" dir="2700000" algn="tl">
                    <a:srgbClr val="000000">
                      <a:alpha val="43137"/>
                    </a:srgbClr>
                  </a:outerShdw>
                </a:effectLst>
              </a:rPr>
              <a:t>Núi cứu quốc (truyện ngắn, 1948)</a:t>
            </a:r>
          </a:p>
          <a:p>
            <a:pPr marL="0" indent="0">
              <a:buNone/>
            </a:pPr>
            <a:r>
              <a:rPr lang="vi-VN" sz="1400" dirty="0">
                <a:solidFill>
                  <a:srgbClr val="FF0000"/>
                </a:solidFill>
                <a:effectLst>
                  <a:outerShdw blurRad="38100" dist="38100" dir="2700000" algn="tl">
                    <a:srgbClr val="000000">
                      <a:alpha val="43137"/>
                    </a:srgbClr>
                  </a:outerShdw>
                </a:effectLst>
              </a:rPr>
              <a:t>Xuống làng (tập truyện ngắn, 1950)</a:t>
            </a:r>
          </a:p>
          <a:p>
            <a:pPr marL="0" indent="0">
              <a:buNone/>
            </a:pPr>
            <a:r>
              <a:rPr lang="vi-VN" sz="1400" dirty="0">
                <a:solidFill>
                  <a:srgbClr val="FF0000"/>
                </a:solidFill>
                <a:effectLst>
                  <a:outerShdw blurRad="38100" dist="38100" dir="2700000" algn="tl">
                    <a:srgbClr val="000000">
                      <a:alpha val="43137"/>
                    </a:srgbClr>
                  </a:outerShdw>
                </a:effectLst>
              </a:rPr>
              <a:t>Đại đội Thắng Bình (ký, 1950)</a:t>
            </a:r>
          </a:p>
          <a:p>
            <a:pPr marL="0" indent="0">
              <a:buNone/>
            </a:pPr>
            <a:r>
              <a:rPr lang="vi-VN" sz="1400" dirty="0">
                <a:solidFill>
                  <a:srgbClr val="FF0000"/>
                </a:solidFill>
                <a:effectLst>
                  <a:outerShdw blurRad="38100" dist="38100" dir="2700000" algn="tl">
                    <a:srgbClr val="000000">
                      <a:alpha val="43137"/>
                    </a:srgbClr>
                  </a:outerShdw>
                </a:effectLst>
              </a:rPr>
              <a:t>Truyện Tây Bắc (tập truyện, 1953)</a:t>
            </a:r>
          </a:p>
          <a:p>
            <a:pPr marL="0" indent="0">
              <a:buNone/>
            </a:pPr>
            <a:r>
              <a:rPr lang="vi-VN" sz="1400" dirty="0">
                <a:solidFill>
                  <a:srgbClr val="FF0000"/>
                </a:solidFill>
                <a:effectLst>
                  <a:outerShdw blurRad="38100" dist="38100" dir="2700000" algn="tl">
                    <a:srgbClr val="000000">
                      <a:alpha val="43137"/>
                    </a:srgbClr>
                  </a:outerShdw>
                </a:effectLst>
              </a:rPr>
              <a:t>Khác trước (truyện vừa, 1957)</a:t>
            </a:r>
          </a:p>
          <a:p>
            <a:pPr marL="0" indent="0">
              <a:buNone/>
            </a:pPr>
            <a:r>
              <a:rPr lang="vi-VN" sz="1400" dirty="0">
                <a:solidFill>
                  <a:srgbClr val="FF0000"/>
                </a:solidFill>
                <a:effectLst>
                  <a:outerShdw blurRad="38100" dist="38100" dir="2700000" algn="tl">
                    <a:srgbClr val="000000">
                      <a:alpha val="43137"/>
                    </a:srgbClr>
                  </a:outerShdw>
                </a:effectLst>
              </a:rPr>
              <a:t>Mười năm (tiểu thuyết, 1957)</a:t>
            </a:r>
          </a:p>
          <a:p>
            <a:pPr marL="0" indent="0">
              <a:buNone/>
            </a:pPr>
            <a:r>
              <a:rPr lang="vi-VN" sz="1400" dirty="0">
                <a:solidFill>
                  <a:srgbClr val="FF0000"/>
                </a:solidFill>
                <a:effectLst>
                  <a:outerShdw blurRad="38100" dist="38100" dir="2700000" algn="tl">
                    <a:srgbClr val="000000">
                      <a:alpha val="43137"/>
                    </a:srgbClr>
                  </a:outerShdw>
                </a:effectLst>
              </a:rPr>
              <a:t>Một số kinh nghiệm viết văn của tôi (1959)</a:t>
            </a:r>
          </a:p>
          <a:p>
            <a:pPr marL="0" indent="0">
              <a:buNone/>
            </a:pPr>
            <a:r>
              <a:rPr lang="vi-VN" sz="1400" dirty="0">
                <a:solidFill>
                  <a:srgbClr val="FF0000"/>
                </a:solidFill>
                <a:effectLst>
                  <a:outerShdw blurRad="38100" dist="38100" dir="2700000" algn="tl">
                    <a:srgbClr val="000000">
                      <a:alpha val="43137"/>
                    </a:srgbClr>
                  </a:outerShdw>
                </a:effectLst>
              </a:rPr>
              <a:t>Thành phố Lênin (ký sự, 1961)</a:t>
            </a:r>
          </a:p>
          <a:p>
            <a:pPr marL="0" indent="0">
              <a:buNone/>
            </a:pPr>
            <a:r>
              <a:rPr lang="vi-VN" sz="1400" dirty="0">
                <a:solidFill>
                  <a:srgbClr val="FF0000"/>
                </a:solidFill>
                <a:effectLst>
                  <a:outerShdw blurRad="38100" dist="38100" dir="2700000" algn="tl">
                    <a:srgbClr val="000000">
                      <a:alpha val="43137"/>
                    </a:srgbClr>
                  </a:outerShdw>
                </a:effectLst>
              </a:rPr>
              <a:t>Vỡ tỉnh (tập truyện ngắn, 1962)</a:t>
            </a:r>
          </a:p>
          <a:p>
            <a:pPr marL="0" indent="0">
              <a:buNone/>
            </a:pPr>
            <a:r>
              <a:rPr lang="vi-VN" sz="1400" dirty="0">
                <a:solidFill>
                  <a:srgbClr val="FF0000"/>
                </a:solidFill>
                <a:effectLst>
                  <a:outerShdw blurRad="38100" dist="38100" dir="2700000" algn="tl">
                    <a:srgbClr val="000000">
                      <a:alpha val="43137"/>
                    </a:srgbClr>
                  </a:outerShdw>
                </a:effectLst>
              </a:rPr>
              <a:t>Người bạn đọc ấy (kinh nghiệm sáng tác, 1963)</a:t>
            </a:r>
          </a:p>
          <a:p>
            <a:pPr marL="0" indent="0">
              <a:buNone/>
            </a:pPr>
            <a:r>
              <a:rPr lang="vi-VN" sz="1400" dirty="0">
                <a:solidFill>
                  <a:srgbClr val="FF0000"/>
                </a:solidFill>
                <a:effectLst>
                  <a:outerShdw blurRad="38100" dist="38100" dir="2700000" algn="tl">
                    <a:srgbClr val="000000">
                      <a:alpha val="43137"/>
                    </a:srgbClr>
                  </a:outerShdw>
                </a:effectLst>
              </a:rPr>
              <a:t>Tôi thăm Campuchia (ký, 1964)</a:t>
            </a:r>
          </a:p>
          <a:p>
            <a:pPr marL="0" indent="0">
              <a:buNone/>
            </a:pPr>
            <a:r>
              <a:rPr lang="vi-VN" sz="1400" dirty="0">
                <a:solidFill>
                  <a:srgbClr val="FF0000"/>
                </a:solidFill>
                <a:effectLst>
                  <a:outerShdw blurRad="38100" dist="38100" dir="2700000" algn="tl">
                    <a:srgbClr val="000000">
                      <a:alpha val="43137"/>
                    </a:srgbClr>
                  </a:outerShdw>
                </a:effectLst>
              </a:rPr>
              <a:t>Miền Tây (tiểu thuyết, 1967</a:t>
            </a:r>
            <a:r>
              <a:rPr lang="vi-VN" sz="1400" dirty="0" smtClean="0">
                <a:solidFill>
                  <a:srgbClr val="FF0000"/>
                </a:solidFill>
                <a:effectLst>
                  <a:outerShdw blurRad="38100" dist="38100" dir="2700000" algn="tl">
                    <a:srgbClr val="000000">
                      <a:alpha val="43137"/>
                    </a:srgbClr>
                  </a:outerShdw>
                </a:effectLst>
              </a:rPr>
              <a:t>)</a:t>
            </a:r>
            <a:endParaRPr lang="vi-VN" sz="1400" dirty="0">
              <a:solidFill>
                <a:srgbClr val="FF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a:blip r:embed="rId2"/>
          <a:stretch>
            <a:fillRect/>
          </a:stretch>
        </p:blipFill>
        <p:spPr>
          <a:xfrm>
            <a:off x="7816938" y="3300761"/>
            <a:ext cx="4375061" cy="3347667"/>
          </a:xfrm>
          <a:prstGeom prst="rect">
            <a:avLst/>
          </a:prstGeom>
        </p:spPr>
      </p:pic>
      <p:pic>
        <p:nvPicPr>
          <p:cNvPr id="6" name="Picture 5"/>
          <p:cNvPicPr>
            <a:picLocks noChangeAspect="1"/>
          </p:cNvPicPr>
          <p:nvPr/>
        </p:nvPicPr>
        <p:blipFill>
          <a:blip r:embed="rId3"/>
          <a:stretch>
            <a:fillRect/>
          </a:stretch>
        </p:blipFill>
        <p:spPr>
          <a:xfrm>
            <a:off x="8251901" y="630732"/>
            <a:ext cx="3940098" cy="2670029"/>
          </a:xfrm>
          <a:prstGeom prst="rect">
            <a:avLst/>
          </a:prstGeom>
        </p:spPr>
      </p:pic>
    </p:spTree>
    <p:extLst>
      <p:ext uri="{BB962C8B-B14F-4D97-AF65-F5344CB8AC3E}">
        <p14:creationId xmlns:p14="http://schemas.microsoft.com/office/powerpoint/2010/main" val="3892240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9"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0"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1" dur="1000"/>
                                        <p:tgtEl>
                                          <p:spTgt spid="3">
                                            <p:txEl>
                                              <p:pRg st="7" end="7"/>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nodeType="clickEffect">
                                  <p:stCondLst>
                                    <p:cond delay="0"/>
                                  </p:stCondLst>
                                  <p:childTnLst>
                                    <p:set>
                                      <p:cBhvr>
                                        <p:cTn id="75" dur="1" fill="hold">
                                          <p:stCondLst>
                                            <p:cond delay="0"/>
                                          </p:stCondLst>
                                        </p:cTn>
                                        <p:tgtEl>
                                          <p:spTgt spid="3">
                                            <p:txEl>
                                              <p:pRg st="8" end="8"/>
                                            </p:txEl>
                                          </p:spTgt>
                                        </p:tgtEl>
                                        <p:attrNameLst>
                                          <p:attrName>style.visibility</p:attrName>
                                        </p:attrNameLst>
                                      </p:cBhvr>
                                      <p:to>
                                        <p:strVal val="visible"/>
                                      </p:to>
                                    </p:set>
                                    <p:anim calcmode="lin" valueType="num">
                                      <p:cBhvr>
                                        <p:cTn id="76"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7"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8"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9" dur="1000"/>
                                        <p:tgtEl>
                                          <p:spTgt spid="3">
                                            <p:txEl>
                                              <p:pRg st="8" end="8"/>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nodeType="clickEffect">
                                  <p:stCondLst>
                                    <p:cond delay="0"/>
                                  </p:stCondLst>
                                  <p:childTnLst>
                                    <p:set>
                                      <p:cBhvr>
                                        <p:cTn id="83" dur="1" fill="hold">
                                          <p:stCondLst>
                                            <p:cond delay="0"/>
                                          </p:stCondLst>
                                        </p:cTn>
                                        <p:tgtEl>
                                          <p:spTgt spid="3">
                                            <p:txEl>
                                              <p:pRg st="9" end="9"/>
                                            </p:txEl>
                                          </p:spTgt>
                                        </p:tgtEl>
                                        <p:attrNameLst>
                                          <p:attrName>style.visibility</p:attrName>
                                        </p:attrNameLst>
                                      </p:cBhvr>
                                      <p:to>
                                        <p:strVal val="visible"/>
                                      </p:to>
                                    </p:set>
                                    <p:anim calcmode="lin" valueType="num">
                                      <p:cBhvr>
                                        <p:cTn id="84"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5"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6"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7" dur="1000"/>
                                        <p:tgtEl>
                                          <p:spTgt spid="3">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nodeType="clickEffect">
                                  <p:stCondLst>
                                    <p:cond delay="0"/>
                                  </p:stCondLst>
                                  <p:childTnLst>
                                    <p:set>
                                      <p:cBhvr>
                                        <p:cTn id="91" dur="1" fill="hold">
                                          <p:stCondLst>
                                            <p:cond delay="0"/>
                                          </p:stCondLst>
                                        </p:cTn>
                                        <p:tgtEl>
                                          <p:spTgt spid="3">
                                            <p:txEl>
                                              <p:pRg st="10" end="10"/>
                                            </p:txEl>
                                          </p:spTgt>
                                        </p:tgtEl>
                                        <p:attrNameLst>
                                          <p:attrName>style.visibility</p:attrName>
                                        </p:attrNameLst>
                                      </p:cBhvr>
                                      <p:to>
                                        <p:strVal val="visible"/>
                                      </p:to>
                                    </p:set>
                                    <p:anim calcmode="lin" valueType="num">
                                      <p:cBhvr>
                                        <p:cTn id="92"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3"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4"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5" dur="1000"/>
                                        <p:tgtEl>
                                          <p:spTgt spid="3">
                                            <p:txEl>
                                              <p:pRg st="10" end="10"/>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nodeType="clickEffect">
                                  <p:stCondLst>
                                    <p:cond delay="0"/>
                                  </p:stCondLst>
                                  <p:childTnLst>
                                    <p:set>
                                      <p:cBhvr>
                                        <p:cTn id="99" dur="1" fill="hold">
                                          <p:stCondLst>
                                            <p:cond delay="0"/>
                                          </p:stCondLst>
                                        </p:cTn>
                                        <p:tgtEl>
                                          <p:spTgt spid="3">
                                            <p:txEl>
                                              <p:pRg st="11" end="11"/>
                                            </p:txEl>
                                          </p:spTgt>
                                        </p:tgtEl>
                                        <p:attrNameLst>
                                          <p:attrName>style.visibility</p:attrName>
                                        </p:attrNameLst>
                                      </p:cBhvr>
                                      <p:to>
                                        <p:strVal val="visible"/>
                                      </p:to>
                                    </p:set>
                                    <p:anim calcmode="lin" valueType="num">
                                      <p:cBhvr>
                                        <p:cTn id="100"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01"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102"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103" dur="1000"/>
                                        <p:tgtEl>
                                          <p:spTgt spid="3">
                                            <p:txEl>
                                              <p:pRg st="11" end="11"/>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nodeType="clickEffect">
                                  <p:stCondLst>
                                    <p:cond delay="0"/>
                                  </p:stCondLst>
                                  <p:childTnLst>
                                    <p:set>
                                      <p:cBhvr>
                                        <p:cTn id="107" dur="1" fill="hold">
                                          <p:stCondLst>
                                            <p:cond delay="0"/>
                                          </p:stCondLst>
                                        </p:cTn>
                                        <p:tgtEl>
                                          <p:spTgt spid="3">
                                            <p:txEl>
                                              <p:pRg st="12" end="12"/>
                                            </p:txEl>
                                          </p:spTgt>
                                        </p:tgtEl>
                                        <p:attrNameLst>
                                          <p:attrName>style.visibility</p:attrName>
                                        </p:attrNameLst>
                                      </p:cBhvr>
                                      <p:to>
                                        <p:strVal val="visible"/>
                                      </p:to>
                                    </p:set>
                                    <p:anim calcmode="lin" valueType="num">
                                      <p:cBhvr>
                                        <p:cTn id="108"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09"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10"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111" dur="1000"/>
                                        <p:tgtEl>
                                          <p:spTgt spid="3">
                                            <p:txEl>
                                              <p:pRg st="12" end="12"/>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nodeType="clickEffect">
                                  <p:stCondLst>
                                    <p:cond delay="0"/>
                                  </p:stCondLst>
                                  <p:childTnLst>
                                    <p:set>
                                      <p:cBhvr>
                                        <p:cTn id="115" dur="1" fill="hold">
                                          <p:stCondLst>
                                            <p:cond delay="0"/>
                                          </p:stCondLst>
                                        </p:cTn>
                                        <p:tgtEl>
                                          <p:spTgt spid="3">
                                            <p:txEl>
                                              <p:pRg st="13" end="13"/>
                                            </p:txEl>
                                          </p:spTgt>
                                        </p:tgtEl>
                                        <p:attrNameLst>
                                          <p:attrName>style.visibility</p:attrName>
                                        </p:attrNameLst>
                                      </p:cBhvr>
                                      <p:to>
                                        <p:strVal val="visible"/>
                                      </p:to>
                                    </p:set>
                                    <p:anim calcmode="lin" valueType="num">
                                      <p:cBhvr>
                                        <p:cTn id="116"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17"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18" dur="1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119" dur="1000"/>
                                        <p:tgtEl>
                                          <p:spTgt spid="3">
                                            <p:txEl>
                                              <p:pRg st="13" end="13"/>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31" presetClass="entr" presetSubtype="0" fill="hold" nodeType="clickEffect">
                                  <p:stCondLst>
                                    <p:cond delay="0"/>
                                  </p:stCondLst>
                                  <p:childTnLst>
                                    <p:set>
                                      <p:cBhvr>
                                        <p:cTn id="123" dur="1" fill="hold">
                                          <p:stCondLst>
                                            <p:cond delay="0"/>
                                          </p:stCondLst>
                                        </p:cTn>
                                        <p:tgtEl>
                                          <p:spTgt spid="3">
                                            <p:txEl>
                                              <p:pRg st="14" end="14"/>
                                            </p:txEl>
                                          </p:spTgt>
                                        </p:tgtEl>
                                        <p:attrNameLst>
                                          <p:attrName>style.visibility</p:attrName>
                                        </p:attrNameLst>
                                      </p:cBhvr>
                                      <p:to>
                                        <p:strVal val="visible"/>
                                      </p:to>
                                    </p:set>
                                    <p:anim calcmode="lin" valueType="num">
                                      <p:cBhvr>
                                        <p:cTn id="124" dur="1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125" dur="1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126" dur="1000" fill="hold"/>
                                        <p:tgtEl>
                                          <p:spTgt spid="3">
                                            <p:txEl>
                                              <p:pRg st="14" end="14"/>
                                            </p:txEl>
                                          </p:spTgt>
                                        </p:tgtEl>
                                        <p:attrNameLst>
                                          <p:attrName>style.rotation</p:attrName>
                                        </p:attrNameLst>
                                      </p:cBhvr>
                                      <p:tavLst>
                                        <p:tav tm="0">
                                          <p:val>
                                            <p:fltVal val="90"/>
                                          </p:val>
                                        </p:tav>
                                        <p:tav tm="100000">
                                          <p:val>
                                            <p:fltVal val="0"/>
                                          </p:val>
                                        </p:tav>
                                      </p:tavLst>
                                    </p:anim>
                                    <p:animEffect transition="in" filter="fade">
                                      <p:cBhvr>
                                        <p:cTn id="127" dur="1000"/>
                                        <p:tgtEl>
                                          <p:spTgt spid="3">
                                            <p:txEl>
                                              <p:pRg st="14" end="1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31" presetClass="entr" presetSubtype="0" fill="hold" nodeType="clickEffect">
                                  <p:stCondLst>
                                    <p:cond delay="0"/>
                                  </p:stCondLst>
                                  <p:childTnLst>
                                    <p:set>
                                      <p:cBhvr>
                                        <p:cTn id="131" dur="1" fill="hold">
                                          <p:stCondLst>
                                            <p:cond delay="0"/>
                                          </p:stCondLst>
                                        </p:cTn>
                                        <p:tgtEl>
                                          <p:spTgt spid="3">
                                            <p:txEl>
                                              <p:pRg st="15" end="15"/>
                                            </p:txEl>
                                          </p:spTgt>
                                        </p:tgtEl>
                                        <p:attrNameLst>
                                          <p:attrName>style.visibility</p:attrName>
                                        </p:attrNameLst>
                                      </p:cBhvr>
                                      <p:to>
                                        <p:strVal val="visible"/>
                                      </p:to>
                                    </p:set>
                                    <p:anim calcmode="lin" valueType="num">
                                      <p:cBhvr>
                                        <p:cTn id="132" dur="10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133" dur="1000" fill="hold"/>
                                        <p:tgtEl>
                                          <p:spTgt spid="3">
                                            <p:txEl>
                                              <p:pRg st="15" end="15"/>
                                            </p:txEl>
                                          </p:spTgt>
                                        </p:tgtEl>
                                        <p:attrNameLst>
                                          <p:attrName>ppt_h</p:attrName>
                                        </p:attrNameLst>
                                      </p:cBhvr>
                                      <p:tavLst>
                                        <p:tav tm="0">
                                          <p:val>
                                            <p:fltVal val="0"/>
                                          </p:val>
                                        </p:tav>
                                        <p:tav tm="100000">
                                          <p:val>
                                            <p:strVal val="#ppt_h"/>
                                          </p:val>
                                        </p:tav>
                                      </p:tavLst>
                                    </p:anim>
                                    <p:anim calcmode="lin" valueType="num">
                                      <p:cBhvr>
                                        <p:cTn id="134" dur="1000" fill="hold"/>
                                        <p:tgtEl>
                                          <p:spTgt spid="3">
                                            <p:txEl>
                                              <p:pRg st="15" end="15"/>
                                            </p:txEl>
                                          </p:spTgt>
                                        </p:tgtEl>
                                        <p:attrNameLst>
                                          <p:attrName>style.rotation</p:attrName>
                                        </p:attrNameLst>
                                      </p:cBhvr>
                                      <p:tavLst>
                                        <p:tav tm="0">
                                          <p:val>
                                            <p:fltVal val="90"/>
                                          </p:val>
                                        </p:tav>
                                        <p:tav tm="100000">
                                          <p:val>
                                            <p:fltVal val="0"/>
                                          </p:val>
                                        </p:tav>
                                      </p:tavLst>
                                    </p:anim>
                                    <p:animEffect transition="in" filter="fade">
                                      <p:cBhvr>
                                        <p:cTn id="135" dur="1000"/>
                                        <p:tgtEl>
                                          <p:spTgt spid="3">
                                            <p:txEl>
                                              <p:pRg st="15" end="15"/>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31" presetClass="entr" presetSubtype="0" fill="hold" nodeType="clickEffect">
                                  <p:stCondLst>
                                    <p:cond delay="0"/>
                                  </p:stCondLst>
                                  <p:childTnLst>
                                    <p:set>
                                      <p:cBhvr>
                                        <p:cTn id="139" dur="1" fill="hold">
                                          <p:stCondLst>
                                            <p:cond delay="0"/>
                                          </p:stCondLst>
                                        </p:cTn>
                                        <p:tgtEl>
                                          <p:spTgt spid="3">
                                            <p:txEl>
                                              <p:pRg st="16" end="16"/>
                                            </p:txEl>
                                          </p:spTgt>
                                        </p:tgtEl>
                                        <p:attrNameLst>
                                          <p:attrName>style.visibility</p:attrName>
                                        </p:attrNameLst>
                                      </p:cBhvr>
                                      <p:to>
                                        <p:strVal val="visible"/>
                                      </p:to>
                                    </p:set>
                                    <p:anim calcmode="lin" valueType="num">
                                      <p:cBhvr>
                                        <p:cTn id="140" dur="10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141" dur="1000" fill="hold"/>
                                        <p:tgtEl>
                                          <p:spTgt spid="3">
                                            <p:txEl>
                                              <p:pRg st="16" end="16"/>
                                            </p:txEl>
                                          </p:spTgt>
                                        </p:tgtEl>
                                        <p:attrNameLst>
                                          <p:attrName>ppt_h</p:attrName>
                                        </p:attrNameLst>
                                      </p:cBhvr>
                                      <p:tavLst>
                                        <p:tav tm="0">
                                          <p:val>
                                            <p:fltVal val="0"/>
                                          </p:val>
                                        </p:tav>
                                        <p:tav tm="100000">
                                          <p:val>
                                            <p:strVal val="#ppt_h"/>
                                          </p:val>
                                        </p:tav>
                                      </p:tavLst>
                                    </p:anim>
                                    <p:anim calcmode="lin" valueType="num">
                                      <p:cBhvr>
                                        <p:cTn id="142" dur="1000" fill="hold"/>
                                        <p:tgtEl>
                                          <p:spTgt spid="3">
                                            <p:txEl>
                                              <p:pRg st="16" end="16"/>
                                            </p:txEl>
                                          </p:spTgt>
                                        </p:tgtEl>
                                        <p:attrNameLst>
                                          <p:attrName>style.rotation</p:attrName>
                                        </p:attrNameLst>
                                      </p:cBhvr>
                                      <p:tavLst>
                                        <p:tav tm="0">
                                          <p:val>
                                            <p:fltVal val="90"/>
                                          </p:val>
                                        </p:tav>
                                        <p:tav tm="100000">
                                          <p:val>
                                            <p:fltVal val="0"/>
                                          </p:val>
                                        </p:tav>
                                      </p:tavLst>
                                    </p:anim>
                                    <p:animEffect transition="in" filter="fade">
                                      <p:cBhvr>
                                        <p:cTn id="143" dur="1000"/>
                                        <p:tgtEl>
                                          <p:spTgt spid="3">
                                            <p:txEl>
                                              <p:pRg st="16" end="16"/>
                                            </p:txEl>
                                          </p:spTgt>
                                        </p:tgtEl>
                                      </p:cBhvr>
                                    </p:animEffect>
                                  </p:childTnLst>
                                </p:cTn>
                              </p:par>
                            </p:childTnLst>
                          </p:cTn>
                        </p:par>
                      </p:childTnLst>
                    </p:cTn>
                  </p:par>
                  <p:par>
                    <p:cTn id="144" fill="hold">
                      <p:stCondLst>
                        <p:cond delay="indefinite"/>
                      </p:stCondLst>
                      <p:childTnLst>
                        <p:par>
                          <p:cTn id="145" fill="hold">
                            <p:stCondLst>
                              <p:cond delay="0"/>
                            </p:stCondLst>
                            <p:childTnLst>
                              <p:par>
                                <p:cTn id="146" presetID="31" presetClass="entr" presetSubtype="0" fill="hold" nodeType="clickEffect">
                                  <p:stCondLst>
                                    <p:cond delay="0"/>
                                  </p:stCondLst>
                                  <p:childTnLst>
                                    <p:set>
                                      <p:cBhvr>
                                        <p:cTn id="147" dur="1" fill="hold">
                                          <p:stCondLst>
                                            <p:cond delay="0"/>
                                          </p:stCondLst>
                                        </p:cTn>
                                        <p:tgtEl>
                                          <p:spTgt spid="3">
                                            <p:txEl>
                                              <p:pRg st="17" end="17"/>
                                            </p:txEl>
                                          </p:spTgt>
                                        </p:tgtEl>
                                        <p:attrNameLst>
                                          <p:attrName>style.visibility</p:attrName>
                                        </p:attrNameLst>
                                      </p:cBhvr>
                                      <p:to>
                                        <p:strVal val="visible"/>
                                      </p:to>
                                    </p:set>
                                    <p:anim calcmode="lin" valueType="num">
                                      <p:cBhvr>
                                        <p:cTn id="148" dur="1000" fill="hold"/>
                                        <p:tgtEl>
                                          <p:spTgt spid="3">
                                            <p:txEl>
                                              <p:pRg st="17" end="17"/>
                                            </p:txEl>
                                          </p:spTgt>
                                        </p:tgtEl>
                                        <p:attrNameLst>
                                          <p:attrName>ppt_w</p:attrName>
                                        </p:attrNameLst>
                                      </p:cBhvr>
                                      <p:tavLst>
                                        <p:tav tm="0">
                                          <p:val>
                                            <p:fltVal val="0"/>
                                          </p:val>
                                        </p:tav>
                                        <p:tav tm="100000">
                                          <p:val>
                                            <p:strVal val="#ppt_w"/>
                                          </p:val>
                                        </p:tav>
                                      </p:tavLst>
                                    </p:anim>
                                    <p:anim calcmode="lin" valueType="num">
                                      <p:cBhvr>
                                        <p:cTn id="149" dur="1000" fill="hold"/>
                                        <p:tgtEl>
                                          <p:spTgt spid="3">
                                            <p:txEl>
                                              <p:pRg st="17" end="17"/>
                                            </p:txEl>
                                          </p:spTgt>
                                        </p:tgtEl>
                                        <p:attrNameLst>
                                          <p:attrName>ppt_h</p:attrName>
                                        </p:attrNameLst>
                                      </p:cBhvr>
                                      <p:tavLst>
                                        <p:tav tm="0">
                                          <p:val>
                                            <p:fltVal val="0"/>
                                          </p:val>
                                        </p:tav>
                                        <p:tav tm="100000">
                                          <p:val>
                                            <p:strVal val="#ppt_h"/>
                                          </p:val>
                                        </p:tav>
                                      </p:tavLst>
                                    </p:anim>
                                    <p:anim calcmode="lin" valueType="num">
                                      <p:cBhvr>
                                        <p:cTn id="150" dur="1000" fill="hold"/>
                                        <p:tgtEl>
                                          <p:spTgt spid="3">
                                            <p:txEl>
                                              <p:pRg st="17" end="17"/>
                                            </p:txEl>
                                          </p:spTgt>
                                        </p:tgtEl>
                                        <p:attrNameLst>
                                          <p:attrName>style.rotation</p:attrName>
                                        </p:attrNameLst>
                                      </p:cBhvr>
                                      <p:tavLst>
                                        <p:tav tm="0">
                                          <p:val>
                                            <p:fltVal val="90"/>
                                          </p:val>
                                        </p:tav>
                                        <p:tav tm="100000">
                                          <p:val>
                                            <p:fltVal val="0"/>
                                          </p:val>
                                        </p:tav>
                                      </p:tavLst>
                                    </p:anim>
                                    <p:animEffect transition="in" filter="fade">
                                      <p:cBhvr>
                                        <p:cTn id="151" dur="1000"/>
                                        <p:tgtEl>
                                          <p:spTgt spid="3">
                                            <p:txEl>
                                              <p:pRg st="17" end="17"/>
                                            </p:txEl>
                                          </p:spTgt>
                                        </p:tgtEl>
                                      </p:cBhvr>
                                    </p:animEffect>
                                  </p:childTnLst>
                                </p:cTn>
                              </p:par>
                            </p:childTnLst>
                          </p:cTn>
                        </p:par>
                      </p:childTnLst>
                    </p:cTn>
                  </p:par>
                  <p:par>
                    <p:cTn id="152" fill="hold">
                      <p:stCondLst>
                        <p:cond delay="indefinite"/>
                      </p:stCondLst>
                      <p:childTnLst>
                        <p:par>
                          <p:cTn id="153" fill="hold">
                            <p:stCondLst>
                              <p:cond delay="0"/>
                            </p:stCondLst>
                            <p:childTnLst>
                              <p:par>
                                <p:cTn id="154" presetID="21" presetClass="entr" presetSubtype="1" fill="hold" nodeType="clickEffect">
                                  <p:stCondLst>
                                    <p:cond delay="0"/>
                                  </p:stCondLst>
                                  <p:childTnLst>
                                    <p:set>
                                      <p:cBhvr>
                                        <p:cTn id="155" dur="1" fill="hold">
                                          <p:stCondLst>
                                            <p:cond delay="0"/>
                                          </p:stCondLst>
                                        </p:cTn>
                                        <p:tgtEl>
                                          <p:spTgt spid="5"/>
                                        </p:tgtEl>
                                        <p:attrNameLst>
                                          <p:attrName>style.visibility</p:attrName>
                                        </p:attrNameLst>
                                      </p:cBhvr>
                                      <p:to>
                                        <p:strVal val="visible"/>
                                      </p:to>
                                    </p:set>
                                    <p:animEffect transition="in" filter="wheel(1)">
                                      <p:cBhvr>
                                        <p:cTn id="156" dur="2000"/>
                                        <p:tgtEl>
                                          <p:spTgt spid="5"/>
                                        </p:tgtEl>
                                      </p:cBhvr>
                                    </p:animEffect>
                                  </p:childTnLst>
                                </p:cTn>
                              </p:par>
                            </p:childTnLst>
                          </p:cTn>
                        </p:par>
                      </p:childTnLst>
                    </p:cTn>
                  </p:par>
                  <p:par>
                    <p:cTn id="157" fill="hold">
                      <p:stCondLst>
                        <p:cond delay="indefinite"/>
                      </p:stCondLst>
                      <p:childTnLst>
                        <p:par>
                          <p:cTn id="158" fill="hold">
                            <p:stCondLst>
                              <p:cond delay="0"/>
                            </p:stCondLst>
                            <p:childTnLst>
                              <p:par>
                                <p:cTn id="159" presetID="14" presetClass="entr" presetSubtype="10" fill="hold" nodeType="clickEffect">
                                  <p:stCondLst>
                                    <p:cond delay="0"/>
                                  </p:stCondLst>
                                  <p:childTnLst>
                                    <p:set>
                                      <p:cBhvr>
                                        <p:cTn id="160" dur="1" fill="hold">
                                          <p:stCondLst>
                                            <p:cond delay="0"/>
                                          </p:stCondLst>
                                        </p:cTn>
                                        <p:tgtEl>
                                          <p:spTgt spid="6"/>
                                        </p:tgtEl>
                                        <p:attrNameLst>
                                          <p:attrName>style.visibility</p:attrName>
                                        </p:attrNameLst>
                                      </p:cBhvr>
                                      <p:to>
                                        <p:strVal val="visible"/>
                                      </p:to>
                                    </p:set>
                                    <p:animEffect transition="in" filter="randombar(horizontal)">
                                      <p:cBhvr>
                                        <p:cTn id="16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96668" cy="1320800"/>
          </a:xfrm>
        </p:spPr>
        <p:txBody>
          <a:bodyPr>
            <a:normAutofit/>
          </a:bodyPr>
          <a:lstStyle/>
          <a:p>
            <a:pPr algn="ctr"/>
            <a:r>
              <a:rPr lang="vi-VN" sz="48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Cuốn sách dế mèn phiêu lưu kí</a:t>
            </a:r>
            <a:endParaRPr lang="en-US" sz="4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20800"/>
            <a:ext cx="8596668" cy="5537200"/>
          </a:xfrm>
        </p:spPr>
        <p:txBody>
          <a:bodyPr>
            <a:normAutofit/>
          </a:bodyPr>
          <a:lstStyle/>
          <a:p>
            <a:pPr marL="0" indent="0">
              <a:buNone/>
            </a:pPr>
            <a:r>
              <a:rPr lang="vi-VN" dirty="0">
                <a:solidFill>
                  <a:srgbClr val="FF0000"/>
                </a:solidFill>
                <a:latin typeface="Times New Roman" panose="02020603050405020304" pitchFamily="18" charset="0"/>
                <a:cs typeface="Times New Roman" panose="02020603050405020304" pitchFamily="18" charset="0"/>
              </a:rPr>
              <a:t>Đã từ lâu hình ảnh chú Dế Mèn đã trở nên vô cũng thân thuộc với thế hệ trẻ Việt Nam. Hơn 70 năm trôi qua, không chỉ các bạn nhỏ mà ngay cả người lớn cũng háo hức, say mê, cũng bị lôi cuốn bởi từng trang </a:t>
            </a:r>
            <a:r>
              <a:rPr lang="vi-VN" dirty="0" smtClean="0">
                <a:solidFill>
                  <a:srgbClr val="FF0000"/>
                </a:solidFill>
                <a:latin typeface="Times New Roman" panose="02020603050405020304" pitchFamily="18" charset="0"/>
                <a:cs typeface="Times New Roman" panose="02020603050405020304" pitchFamily="18" charset="0"/>
              </a:rPr>
              <a:t>sách. Nhà </a:t>
            </a:r>
            <a:r>
              <a:rPr lang="vi-VN" dirty="0">
                <a:solidFill>
                  <a:srgbClr val="FF0000"/>
                </a:solidFill>
                <a:latin typeface="Times New Roman" panose="02020603050405020304" pitchFamily="18" charset="0"/>
                <a:cs typeface="Times New Roman" panose="02020603050405020304" pitchFamily="18" charset="0"/>
              </a:rPr>
              <a:t>văn Tô Hoài là một cây bút văn xuôi tiêu biểu của nền văn học Việt Nam hiện đại. Ông là tác giả của hàng trăm cuốn sách. Trong đó nổi tiếng nhất là tác phẩm “Dế Mèn phiêu lưu ký” viết cho thiếu nhi từ những năm trước cách mạng. Ban đầu truyện có tên là “Con Dế Mèn”phát hành năm 1941. Sau đó năm 1955, Tô Hoài viết thêm 7 chương cuối của truyện và gộp 2 chuyện vào với nhau để thành truyện “Dế Mèn phiêu lưu ký” như ngày nay. Truyện gồm 10 chương, kể về những cuộc phiêu lưu của Dế Mèn qua thế giới muôn màu muôn vẻ của những loài vật nhỏ bé.</a:t>
            </a:r>
          </a:p>
          <a:p>
            <a:pPr marL="0" indent="0">
              <a:buNone/>
            </a:pPr>
            <a:r>
              <a:rPr lang="vi-VN" dirty="0" smtClean="0">
                <a:solidFill>
                  <a:srgbClr val="FF0000"/>
                </a:solidFill>
                <a:latin typeface="Times New Roman" panose="02020603050405020304" pitchFamily="18" charset="0"/>
                <a:cs typeface="Times New Roman" panose="02020603050405020304" pitchFamily="18" charset="0"/>
              </a:rPr>
              <a:t>Chương </a:t>
            </a:r>
            <a:r>
              <a:rPr lang="vi-VN" dirty="0">
                <a:solidFill>
                  <a:srgbClr val="FF0000"/>
                </a:solidFill>
                <a:latin typeface="Times New Roman" panose="02020603050405020304" pitchFamily="18" charset="0"/>
                <a:cs typeface="Times New Roman" panose="02020603050405020304" pitchFamily="18" charset="0"/>
              </a:rPr>
              <a:t>1: Kể về bài học đường đời đầu tiên của Dế Mèn.</a:t>
            </a:r>
          </a:p>
          <a:p>
            <a:pPr marL="0" indent="0">
              <a:buNone/>
            </a:pPr>
            <a:r>
              <a:rPr lang="vi-VN" dirty="0">
                <a:solidFill>
                  <a:srgbClr val="FF0000"/>
                </a:solidFill>
                <a:latin typeface="Times New Roman" panose="02020603050405020304" pitchFamily="18" charset="0"/>
                <a:cs typeface="Times New Roman" panose="02020603050405020304" pitchFamily="18" charset="0"/>
              </a:rPr>
              <a:t>Chương 2 – 9: Kể về những cuộc phiêu lưu của Mèn, với người bạn đường là Dế </a:t>
            </a:r>
            <a:r>
              <a:rPr lang="vi-VN" dirty="0" smtClean="0">
                <a:solidFill>
                  <a:srgbClr val="FF0000"/>
                </a:solidFill>
                <a:latin typeface="Times New Roman" panose="02020603050405020304" pitchFamily="18" charset="0"/>
                <a:cs typeface="Times New Roman" panose="02020603050405020304" pitchFamily="18" charset="0"/>
              </a:rPr>
              <a:t>Trũi.</a:t>
            </a:r>
          </a:p>
          <a:p>
            <a:pPr marL="0" indent="0">
              <a:buNone/>
            </a:pPr>
            <a:r>
              <a:rPr lang="vi-VN" dirty="0" smtClean="0">
                <a:solidFill>
                  <a:srgbClr val="FF0000"/>
                </a:solidFill>
                <a:latin typeface="Times New Roman" panose="02020603050405020304" pitchFamily="18" charset="0"/>
                <a:cs typeface="Times New Roman" panose="02020603050405020304" pitchFamily="18" charset="0"/>
              </a:rPr>
              <a:t>Chương </a:t>
            </a:r>
            <a:r>
              <a:rPr lang="vi-VN" dirty="0">
                <a:solidFill>
                  <a:srgbClr val="FF0000"/>
                </a:solidFill>
                <a:latin typeface="Times New Roman" panose="02020603050405020304" pitchFamily="18" charset="0"/>
                <a:cs typeface="Times New Roman" panose="02020603050405020304" pitchFamily="18" charset="0"/>
              </a:rPr>
              <a:t>10: Kể về việc Mèn cùng Trũi về nhà và nghỉ ngơi, dự tính cuộc phiêu lưu </a:t>
            </a:r>
            <a:r>
              <a:rPr lang="vi-VN" dirty="0" smtClean="0">
                <a:solidFill>
                  <a:srgbClr val="FF0000"/>
                </a:solidFill>
                <a:latin typeface="Times New Roman" panose="02020603050405020304" pitchFamily="18" charset="0"/>
                <a:cs typeface="Times New Roman" panose="02020603050405020304" pitchFamily="18" charset="0"/>
              </a:rPr>
              <a:t>mới. </a:t>
            </a:r>
          </a:p>
          <a:p>
            <a:pPr marL="0" indent="0">
              <a:buNone/>
            </a:pPr>
            <a:r>
              <a:rPr lang="vi-VN" dirty="0" smtClean="0">
                <a:solidFill>
                  <a:srgbClr val="FF0000"/>
                </a:solidFill>
                <a:latin typeface="Times New Roman" panose="02020603050405020304" pitchFamily="18" charset="0"/>
                <a:cs typeface="Times New Roman" panose="02020603050405020304" pitchFamily="18" charset="0"/>
              </a:rPr>
              <a:t>Theo </a:t>
            </a:r>
            <a:r>
              <a:rPr lang="vi-VN" dirty="0">
                <a:solidFill>
                  <a:srgbClr val="FF0000"/>
                </a:solidFill>
                <a:latin typeface="Times New Roman" panose="02020603050405020304" pitchFamily="18" charset="0"/>
                <a:cs typeface="Times New Roman" panose="02020603050405020304" pitchFamily="18" charset="0"/>
              </a:rPr>
              <a:t>bước chân của Dế Mèn, chúng ta sẽ được lạc vào thế giới loài vật gần gũi, thân thương với toàn những con vật gắn chặt với đời sống thôn quê dân dã như: bác Xiến Tóc, Võ sĩ bọ ngựa, Châu Chấu Voi, Ếch Cốm, Chuồn Chuồn…Tô Hoài đã “vẽ” nên một thế giới với muôn vàn những tình cảm mới lạ, những ham thích thiết thực và đầy phiêu lưu, những rung động tinh tế trước vẻ đẹp cuộc đời và thiên nhiên.</a:t>
            </a:r>
            <a:endParaRPr lang="en-US" dirty="0">
              <a:solidFill>
                <a:srgbClr val="FF00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9240527" y="1320800"/>
            <a:ext cx="2676525" cy="1704975"/>
          </a:xfrm>
          <a:prstGeom prst="rect">
            <a:avLst/>
          </a:prstGeom>
        </p:spPr>
      </p:pic>
      <p:pic>
        <p:nvPicPr>
          <p:cNvPr id="5" name="Picture 4"/>
          <p:cNvPicPr>
            <a:picLocks noChangeAspect="1"/>
          </p:cNvPicPr>
          <p:nvPr/>
        </p:nvPicPr>
        <p:blipFill>
          <a:blip r:embed="rId3"/>
          <a:stretch>
            <a:fillRect/>
          </a:stretch>
        </p:blipFill>
        <p:spPr>
          <a:xfrm>
            <a:off x="8888102" y="3664221"/>
            <a:ext cx="3028950" cy="1514475"/>
          </a:xfrm>
          <a:prstGeom prst="rect">
            <a:avLst/>
          </a:prstGeom>
        </p:spPr>
      </p:pic>
    </p:spTree>
    <p:extLst>
      <p:ext uri="{BB962C8B-B14F-4D97-AF65-F5344CB8AC3E}">
        <p14:creationId xmlns:p14="http://schemas.microsoft.com/office/powerpoint/2010/main" val="347371277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par>
                                <p:cTn id="29" presetID="26"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par>
                                <p:cTn id="45" presetID="26" presetClass="entr" presetSubtype="0" fill="hold"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down)">
                                      <p:cBhvr>
                                        <p:cTn id="47" dur="580">
                                          <p:stCondLst>
                                            <p:cond delay="0"/>
                                          </p:stCondLst>
                                        </p:cTn>
                                        <p:tgtEl>
                                          <p:spTgt spid="3">
                                            <p:txEl>
                                              <p:pRg st="2" end="2"/>
                                            </p:txEl>
                                          </p:spTgt>
                                        </p:tgtEl>
                                      </p:cBhvr>
                                    </p:animEffect>
                                    <p:anim calcmode="lin" valueType="num">
                                      <p:cBhvr>
                                        <p:cTn id="4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2" end="2"/>
                                            </p:txEl>
                                          </p:spTgt>
                                        </p:tgtEl>
                                      </p:cBhvr>
                                      <p:to x="100000" y="60000"/>
                                    </p:animScale>
                                    <p:animScale>
                                      <p:cBhvr>
                                        <p:cTn id="54" dur="166" decel="50000">
                                          <p:stCondLst>
                                            <p:cond delay="676"/>
                                          </p:stCondLst>
                                        </p:cTn>
                                        <p:tgtEl>
                                          <p:spTgt spid="3">
                                            <p:txEl>
                                              <p:pRg st="2" end="2"/>
                                            </p:txEl>
                                          </p:spTgt>
                                        </p:tgtEl>
                                      </p:cBhvr>
                                      <p:to x="100000" y="100000"/>
                                    </p:animScale>
                                    <p:animScale>
                                      <p:cBhvr>
                                        <p:cTn id="55" dur="26">
                                          <p:stCondLst>
                                            <p:cond delay="1312"/>
                                          </p:stCondLst>
                                        </p:cTn>
                                        <p:tgtEl>
                                          <p:spTgt spid="3">
                                            <p:txEl>
                                              <p:pRg st="2" end="2"/>
                                            </p:txEl>
                                          </p:spTgt>
                                        </p:tgtEl>
                                      </p:cBhvr>
                                      <p:to x="100000" y="80000"/>
                                    </p:animScale>
                                    <p:animScale>
                                      <p:cBhvr>
                                        <p:cTn id="56" dur="166" decel="50000">
                                          <p:stCondLst>
                                            <p:cond delay="1338"/>
                                          </p:stCondLst>
                                        </p:cTn>
                                        <p:tgtEl>
                                          <p:spTgt spid="3">
                                            <p:txEl>
                                              <p:pRg st="2" end="2"/>
                                            </p:txEl>
                                          </p:spTgt>
                                        </p:tgtEl>
                                      </p:cBhvr>
                                      <p:to x="100000" y="100000"/>
                                    </p:animScale>
                                    <p:animScale>
                                      <p:cBhvr>
                                        <p:cTn id="57" dur="26">
                                          <p:stCondLst>
                                            <p:cond delay="1642"/>
                                          </p:stCondLst>
                                        </p:cTn>
                                        <p:tgtEl>
                                          <p:spTgt spid="3">
                                            <p:txEl>
                                              <p:pRg st="2" end="2"/>
                                            </p:txEl>
                                          </p:spTgt>
                                        </p:tgtEl>
                                      </p:cBhvr>
                                      <p:to x="100000" y="90000"/>
                                    </p:animScale>
                                    <p:animScale>
                                      <p:cBhvr>
                                        <p:cTn id="58" dur="166" decel="50000">
                                          <p:stCondLst>
                                            <p:cond delay="1668"/>
                                          </p:stCondLst>
                                        </p:cTn>
                                        <p:tgtEl>
                                          <p:spTgt spid="3">
                                            <p:txEl>
                                              <p:pRg st="2" end="2"/>
                                            </p:txEl>
                                          </p:spTgt>
                                        </p:tgtEl>
                                      </p:cBhvr>
                                      <p:to x="100000" y="100000"/>
                                    </p:animScale>
                                    <p:animScale>
                                      <p:cBhvr>
                                        <p:cTn id="59" dur="26">
                                          <p:stCondLst>
                                            <p:cond delay="1808"/>
                                          </p:stCondLst>
                                        </p:cTn>
                                        <p:tgtEl>
                                          <p:spTgt spid="3">
                                            <p:txEl>
                                              <p:pRg st="2" end="2"/>
                                            </p:txEl>
                                          </p:spTgt>
                                        </p:tgtEl>
                                      </p:cBhvr>
                                      <p:to x="100000" y="95000"/>
                                    </p:animScale>
                                    <p:animScale>
                                      <p:cBhvr>
                                        <p:cTn id="60" dur="166" decel="50000">
                                          <p:stCondLst>
                                            <p:cond delay="1834"/>
                                          </p:stCondLst>
                                        </p:cTn>
                                        <p:tgtEl>
                                          <p:spTgt spid="3">
                                            <p:txEl>
                                              <p:pRg st="2" end="2"/>
                                            </p:txEl>
                                          </p:spTgt>
                                        </p:tgtEl>
                                      </p:cBhvr>
                                      <p:to x="100000" y="100000"/>
                                    </p:animScale>
                                  </p:childTnLst>
                                </p:cTn>
                              </p:par>
                              <p:par>
                                <p:cTn id="61" presetID="26" presetClass="entr" presetSubtype="0" fill="hold" nodeType="with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animEffect transition="in" filter="wipe(down)">
                                      <p:cBhvr>
                                        <p:cTn id="63" dur="580">
                                          <p:stCondLst>
                                            <p:cond delay="0"/>
                                          </p:stCondLst>
                                        </p:cTn>
                                        <p:tgtEl>
                                          <p:spTgt spid="3">
                                            <p:txEl>
                                              <p:pRg st="3" end="3"/>
                                            </p:txEl>
                                          </p:spTgt>
                                        </p:tgtEl>
                                      </p:cBhvr>
                                    </p:animEffect>
                                    <p:anim calcmode="lin" valueType="num">
                                      <p:cBhvr>
                                        <p:cTn id="6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
                                            <p:txEl>
                                              <p:pRg st="3" end="3"/>
                                            </p:txEl>
                                          </p:spTgt>
                                        </p:tgtEl>
                                      </p:cBhvr>
                                      <p:to x="100000" y="60000"/>
                                    </p:animScale>
                                    <p:animScale>
                                      <p:cBhvr>
                                        <p:cTn id="70" dur="166" decel="50000">
                                          <p:stCondLst>
                                            <p:cond delay="676"/>
                                          </p:stCondLst>
                                        </p:cTn>
                                        <p:tgtEl>
                                          <p:spTgt spid="3">
                                            <p:txEl>
                                              <p:pRg st="3" end="3"/>
                                            </p:txEl>
                                          </p:spTgt>
                                        </p:tgtEl>
                                      </p:cBhvr>
                                      <p:to x="100000" y="100000"/>
                                    </p:animScale>
                                    <p:animScale>
                                      <p:cBhvr>
                                        <p:cTn id="71" dur="26">
                                          <p:stCondLst>
                                            <p:cond delay="1312"/>
                                          </p:stCondLst>
                                        </p:cTn>
                                        <p:tgtEl>
                                          <p:spTgt spid="3">
                                            <p:txEl>
                                              <p:pRg st="3" end="3"/>
                                            </p:txEl>
                                          </p:spTgt>
                                        </p:tgtEl>
                                      </p:cBhvr>
                                      <p:to x="100000" y="80000"/>
                                    </p:animScale>
                                    <p:animScale>
                                      <p:cBhvr>
                                        <p:cTn id="72" dur="166" decel="50000">
                                          <p:stCondLst>
                                            <p:cond delay="1338"/>
                                          </p:stCondLst>
                                        </p:cTn>
                                        <p:tgtEl>
                                          <p:spTgt spid="3">
                                            <p:txEl>
                                              <p:pRg st="3" end="3"/>
                                            </p:txEl>
                                          </p:spTgt>
                                        </p:tgtEl>
                                      </p:cBhvr>
                                      <p:to x="100000" y="100000"/>
                                    </p:animScale>
                                    <p:animScale>
                                      <p:cBhvr>
                                        <p:cTn id="73" dur="26">
                                          <p:stCondLst>
                                            <p:cond delay="1642"/>
                                          </p:stCondLst>
                                        </p:cTn>
                                        <p:tgtEl>
                                          <p:spTgt spid="3">
                                            <p:txEl>
                                              <p:pRg st="3" end="3"/>
                                            </p:txEl>
                                          </p:spTgt>
                                        </p:tgtEl>
                                      </p:cBhvr>
                                      <p:to x="100000" y="90000"/>
                                    </p:animScale>
                                    <p:animScale>
                                      <p:cBhvr>
                                        <p:cTn id="74" dur="166" decel="50000">
                                          <p:stCondLst>
                                            <p:cond delay="1668"/>
                                          </p:stCondLst>
                                        </p:cTn>
                                        <p:tgtEl>
                                          <p:spTgt spid="3">
                                            <p:txEl>
                                              <p:pRg st="3" end="3"/>
                                            </p:txEl>
                                          </p:spTgt>
                                        </p:tgtEl>
                                      </p:cBhvr>
                                      <p:to x="100000" y="100000"/>
                                    </p:animScale>
                                    <p:animScale>
                                      <p:cBhvr>
                                        <p:cTn id="75" dur="26">
                                          <p:stCondLst>
                                            <p:cond delay="1808"/>
                                          </p:stCondLst>
                                        </p:cTn>
                                        <p:tgtEl>
                                          <p:spTgt spid="3">
                                            <p:txEl>
                                              <p:pRg st="3" end="3"/>
                                            </p:txEl>
                                          </p:spTgt>
                                        </p:tgtEl>
                                      </p:cBhvr>
                                      <p:to x="100000" y="95000"/>
                                    </p:animScale>
                                    <p:animScale>
                                      <p:cBhvr>
                                        <p:cTn id="76" dur="166" decel="50000">
                                          <p:stCondLst>
                                            <p:cond delay="1834"/>
                                          </p:stCondLst>
                                        </p:cTn>
                                        <p:tgtEl>
                                          <p:spTgt spid="3">
                                            <p:txEl>
                                              <p:pRg st="3" end="3"/>
                                            </p:txEl>
                                          </p:spTgt>
                                        </p:tgtEl>
                                      </p:cBhvr>
                                      <p:to x="100000" y="100000"/>
                                    </p:animScale>
                                  </p:childTnLst>
                                </p:cTn>
                              </p:par>
                              <p:par>
                                <p:cTn id="77" presetID="26" presetClass="entr" presetSubtype="0" fill="hold" nodeType="with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45" presetClass="entr" presetSubtype="0" fill="hold" nodeType="clickEffect">
                                  <p:stCondLst>
                                    <p:cond delay="0"/>
                                  </p:stCondLst>
                                  <p:childTnLst>
                                    <p:set>
                                      <p:cBhvr>
                                        <p:cTn id="96" dur="1" fill="hold">
                                          <p:stCondLst>
                                            <p:cond delay="0"/>
                                          </p:stCondLst>
                                        </p:cTn>
                                        <p:tgtEl>
                                          <p:spTgt spid="4"/>
                                        </p:tgtEl>
                                        <p:attrNameLst>
                                          <p:attrName>style.visibility</p:attrName>
                                        </p:attrNameLst>
                                      </p:cBhvr>
                                      <p:to>
                                        <p:strVal val="visible"/>
                                      </p:to>
                                    </p:set>
                                    <p:animEffect transition="in" filter="fade">
                                      <p:cBhvr>
                                        <p:cTn id="97" dur="2000"/>
                                        <p:tgtEl>
                                          <p:spTgt spid="4"/>
                                        </p:tgtEl>
                                      </p:cBhvr>
                                    </p:animEffect>
                                    <p:anim calcmode="lin" valueType="num">
                                      <p:cBhvr>
                                        <p:cTn id="98" dur="2000" fill="hold"/>
                                        <p:tgtEl>
                                          <p:spTgt spid="4"/>
                                        </p:tgtEl>
                                        <p:attrNameLst>
                                          <p:attrName>ppt_w</p:attrName>
                                        </p:attrNameLst>
                                      </p:cBhvr>
                                      <p:tavLst>
                                        <p:tav tm="0" fmla="#ppt_w*sin(2.5*pi*$)">
                                          <p:val>
                                            <p:fltVal val="0"/>
                                          </p:val>
                                        </p:tav>
                                        <p:tav tm="100000">
                                          <p:val>
                                            <p:fltVal val="1"/>
                                          </p:val>
                                        </p:tav>
                                      </p:tavLst>
                                    </p:anim>
                                    <p:anim calcmode="lin" valueType="num">
                                      <p:cBhvr>
                                        <p:cTn id="9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nodeType="click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p:cTn id="104" dur="500" fill="hold"/>
                                        <p:tgtEl>
                                          <p:spTgt spid="5"/>
                                        </p:tgtEl>
                                        <p:attrNameLst>
                                          <p:attrName>ppt_w</p:attrName>
                                        </p:attrNameLst>
                                      </p:cBhvr>
                                      <p:tavLst>
                                        <p:tav tm="0">
                                          <p:val>
                                            <p:fltVal val="0"/>
                                          </p:val>
                                        </p:tav>
                                        <p:tav tm="100000">
                                          <p:val>
                                            <p:strVal val="#ppt_w"/>
                                          </p:val>
                                        </p:tav>
                                      </p:tavLst>
                                    </p:anim>
                                    <p:anim calcmode="lin" valueType="num">
                                      <p:cBhvr>
                                        <p:cTn id="105" dur="500" fill="hold"/>
                                        <p:tgtEl>
                                          <p:spTgt spid="5"/>
                                        </p:tgtEl>
                                        <p:attrNameLst>
                                          <p:attrName>ppt_h</p:attrName>
                                        </p:attrNameLst>
                                      </p:cBhvr>
                                      <p:tavLst>
                                        <p:tav tm="0">
                                          <p:val>
                                            <p:fltVal val="0"/>
                                          </p:val>
                                        </p:tav>
                                        <p:tav tm="100000">
                                          <p:val>
                                            <p:strVal val="#ppt_h"/>
                                          </p:val>
                                        </p:tav>
                                      </p:tavLst>
                                    </p:anim>
                                    <p:animEffect transition="in" filter="fade">
                                      <p:cBhvr>
                                        <p:cTn id="10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86439" cy="925551"/>
          </a:xfrm>
        </p:spPr>
        <p:txBody>
          <a:bodyPr>
            <a:normAutofit/>
          </a:bodyPr>
          <a:lstStyle/>
          <a:p>
            <a:pPr algn="ctr"/>
            <a:r>
              <a:rPr lang="vi-VN" sz="44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Tóm tắt dế mèn phiêu lưu kí</a:t>
            </a:r>
            <a:endPar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25551"/>
            <a:ext cx="8586439" cy="5932449"/>
          </a:xfrm>
        </p:spPr>
        <p:txBody>
          <a:bodyPr>
            <a:normAutofit lnSpcReduction="10000"/>
          </a:bodyPr>
          <a:lstStyle/>
          <a:p>
            <a:pPr marL="0" indent="0">
              <a:buNone/>
            </a:pPr>
            <a:r>
              <a:rPr lang="vi-VN" dirty="0">
                <a:solidFill>
                  <a:srgbClr val="FF0000"/>
                </a:solidFill>
              </a:rPr>
              <a:t>Chú Dế Mèn mà tôi biết vốn là một chú dế cường tráng nhưng bướng bỉnh, kiêu ngạo và hung hăng hay đi bắt nạt người khác. Dưới con mắt Dế Mèn, Dế Choắt chỉ là một kẻ yếu ớt, xấu xí gầy lêu nghêu như một “gã nghiện thuốc phiện”. Dế Mèn luôn chê anh chàng này lười nhác, ngu dốt, hôi như cú mèo. Không chỉ có Dế Choắt, Dế Mèn còn tỏ ra thái độ ngang ngược hỗn láo với chị Cốc dù trêu chị chú đều sợ đến mức chui tọt và hang nhưng thái độ vẫn rất kiêu ngạo: “ …mày ghè vỡ đầu mày ra không chui nổi vào tổ tao đâu</a:t>
            </a:r>
            <a:r>
              <a:rPr lang="vi-VN" dirty="0" smtClean="0">
                <a:solidFill>
                  <a:srgbClr val="FF0000"/>
                </a:solidFill>
              </a:rPr>
              <a:t>!”.</a:t>
            </a:r>
          </a:p>
          <a:p>
            <a:pPr marL="0" indent="0">
              <a:buNone/>
            </a:pPr>
            <a:r>
              <a:rPr lang="vi-VN" dirty="0" smtClean="0">
                <a:solidFill>
                  <a:srgbClr val="FF0000"/>
                </a:solidFill>
              </a:rPr>
              <a:t>Thậm </a:t>
            </a:r>
            <a:r>
              <a:rPr lang="vi-VN" dirty="0">
                <a:solidFill>
                  <a:srgbClr val="FF0000"/>
                </a:solidFill>
              </a:rPr>
              <a:t>chí Mèn đã vô tình gây tai họa khiến người láng giềng tội nghiệp phải ra đi mãi mãi. Lời trăn trối của Dế Choắt, mãi là bài học dành cho Dế Mèn và mọi người: “Ở đời mà có thói hung hăng bậy bạ, có óc mà không biết nghĩ , sớm muộn gì rồi cũng mang vạ vào mình đấy!”. Bài học đắt giá của Dế Mèn đã nhắc nhở chúng tôi sống biết mình, biết ta, có thái độ đúng mực. Đặc biệt khi phạm lỗi lầm, phải biết ăn năn hối cải về những khuyết điểm của mình trong cuộc </a:t>
            </a:r>
            <a:r>
              <a:rPr lang="vi-VN" dirty="0" smtClean="0">
                <a:solidFill>
                  <a:srgbClr val="FF0000"/>
                </a:solidFill>
              </a:rPr>
              <a:t>sống.</a:t>
            </a:r>
          </a:p>
          <a:p>
            <a:pPr marL="0" indent="0">
              <a:buNone/>
            </a:pPr>
            <a:r>
              <a:rPr lang="vi-VN" dirty="0" smtClean="0">
                <a:solidFill>
                  <a:srgbClr val="FF0000"/>
                </a:solidFill>
              </a:rPr>
              <a:t>Mang </a:t>
            </a:r>
            <a:r>
              <a:rPr lang="vi-VN" dirty="0">
                <a:solidFill>
                  <a:srgbClr val="FF0000"/>
                </a:solidFill>
              </a:rPr>
              <a:t>theo mình bài học đường đời đầu tiên, Dế Mèn quyết chí đi chu du thiên hạ, làm những việc có ý nghĩa. Dế Mèn từng là một anh chàng kiêu căng, hỡm hĩnh, nhưng trong sâu thẳm tâm hồn của Dế Mèn vẫn luôn có lòng nhân hậu, cậu có tính thương người, thấy chuyện bất bình chẳng tha. Trên đường về quê hương, Dế Mèn đã cứu giúp chị Nhà Trò xóa bỏ hiềm khích, cùng họ nhà Nhện vui vẻ như xưa. Tôi rất thích nhân vật Dế Mèn trong chương truyện này, bởi tôi hiểu được tình cảm được cho đi là rất đáng quý. Thầy cô vẫn thường nói với chúng tôi: “Sống là cho, đâu chỉ nhận riêng mình”.</a:t>
            </a:r>
            <a:endParaRPr lang="en-US" dirty="0">
              <a:solidFill>
                <a:srgbClr val="FF0000"/>
              </a:solidFill>
            </a:endParaRPr>
          </a:p>
        </p:txBody>
      </p:sp>
      <p:pic>
        <p:nvPicPr>
          <p:cNvPr id="4" name="Picture 3"/>
          <p:cNvPicPr>
            <a:picLocks noChangeAspect="1"/>
          </p:cNvPicPr>
          <p:nvPr/>
        </p:nvPicPr>
        <p:blipFill>
          <a:blip r:embed="rId2"/>
          <a:stretch>
            <a:fillRect/>
          </a:stretch>
        </p:blipFill>
        <p:spPr>
          <a:xfrm>
            <a:off x="9141677" y="925551"/>
            <a:ext cx="2628900" cy="1733550"/>
          </a:xfrm>
          <a:prstGeom prst="rect">
            <a:avLst/>
          </a:prstGeom>
        </p:spPr>
      </p:pic>
    </p:spTree>
    <p:extLst>
      <p:ext uri="{BB962C8B-B14F-4D97-AF65-F5344CB8AC3E}">
        <p14:creationId xmlns:p14="http://schemas.microsoft.com/office/powerpoint/2010/main" val="54560910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
                                            <p:txEl>
                                              <p:pRg st="0" end="0"/>
                                            </p:txEl>
                                          </p:spTgt>
                                        </p:tgtEl>
                                      </p:cBhvr>
                                      <p:by x="150000" y="150000"/>
                                    </p:animScale>
                                  </p:childTnLst>
                                </p:cTn>
                              </p:par>
                              <p:par>
                                <p:cTn id="12" presetID="6" presetClass="emph" presetSubtype="0" fill="hold" nodeType="withEffect">
                                  <p:stCondLst>
                                    <p:cond delay="0"/>
                                  </p:stCondLst>
                                  <p:childTnLst>
                                    <p:animScale>
                                      <p:cBhvr>
                                        <p:cTn id="13" dur="2000" fill="hold"/>
                                        <p:tgtEl>
                                          <p:spTgt spid="3">
                                            <p:txEl>
                                              <p:pRg st="1" end="1"/>
                                            </p:txEl>
                                          </p:spTgt>
                                        </p:tgtEl>
                                      </p:cBhvr>
                                      <p:by x="150000" y="150000"/>
                                    </p:animScale>
                                  </p:childTnLst>
                                </p:cTn>
                              </p:par>
                              <p:par>
                                <p:cTn id="14" presetID="6" presetClass="emph" presetSubtype="0" fill="hold" nodeType="withEffect">
                                  <p:stCondLst>
                                    <p:cond delay="0"/>
                                  </p:stCondLst>
                                  <p:childTnLst>
                                    <p:animScale>
                                      <p:cBhvr>
                                        <p:cTn id="15" dur="2000" fill="hold"/>
                                        <p:tgtEl>
                                          <p:spTgt spid="3">
                                            <p:txEl>
                                              <p:pRg st="2" end="2"/>
                                            </p:txEl>
                                          </p:spTgt>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nodeType="clickEffect">
                                  <p:stCondLst>
                                    <p:cond delay="0"/>
                                  </p:stCondLst>
                                  <p:childTnLst>
                                    <p:animRot by="21600000">
                                      <p:cBhvr>
                                        <p:cTn id="19"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31044" cy="6858000"/>
          </a:xfrm>
        </p:spPr>
        <p:txBody>
          <a:bodyPr>
            <a:normAutofit fontScale="92500" lnSpcReduction="20000"/>
          </a:bodyPr>
          <a:lstStyle/>
          <a:p>
            <a:pPr marL="0" indent="0">
              <a:buNone/>
            </a:pPr>
            <a:r>
              <a:rPr lang="vi-VN" dirty="0">
                <a:solidFill>
                  <a:srgbClr val="FF0000"/>
                </a:solidFill>
                <a:latin typeface="Times New Roman" panose="02020603050405020304" pitchFamily="18" charset="0"/>
                <a:cs typeface="Times New Roman" panose="02020603050405020304" pitchFamily="18" charset="0"/>
              </a:rPr>
              <a:t>Trên chuyến hành trình của mình, Dế Mèn kết tình anh em cùng Dế Trũi – một người bạn tốt, giỏ võ, vui tính. Họ cũng nhau chu du khắp thế gian. Lúc Trũi bị mất tích, Mèn buồn bã, nhiều lần Mèn ngửa mặt vào không, gọi tên Trũi thảm thiết. Khi đọc chương truyện này, tôi đã rất xúc động. Tôi rất thương Dế Mèn và Dế Trũi, cảm phục tình cảm mà các bạn dành cho nhau. Đúng là phải qua khó khăn, thử thách mới hiểu hết được nhau, thêm yêu quý và tôn trọng nhau. Nếu cuộc sống này không có tình bạn, thì thật sự rất lẻ loi, cô độc.</a:t>
            </a:r>
          </a:p>
          <a:p>
            <a:pPr marL="0" indent="0">
              <a:buNone/>
            </a:pPr>
            <a:r>
              <a:rPr lang="vi-VN" dirty="0" smtClean="0">
                <a:solidFill>
                  <a:srgbClr val="FF0000"/>
                </a:solidFill>
                <a:latin typeface="Times New Roman" panose="02020603050405020304" pitchFamily="18" charset="0"/>
                <a:cs typeface="Times New Roman" panose="02020603050405020304" pitchFamily="18" charset="0"/>
              </a:rPr>
              <a:t>Bên </a:t>
            </a:r>
            <a:r>
              <a:rPr lang="vi-VN" dirty="0">
                <a:solidFill>
                  <a:srgbClr val="FF0000"/>
                </a:solidFill>
                <a:latin typeface="Times New Roman" panose="02020603050405020304" pitchFamily="18" charset="0"/>
                <a:cs typeface="Times New Roman" panose="02020603050405020304" pitchFamily="18" charset="0"/>
              </a:rPr>
              <a:t>cạnh người bạn đường tri kỉ, Dế Mèn chu du đến vương quốc đầm lầy của đại vương Ếch Cốm và thầy đồ Cóc. Cư dân ở đây bằng lòng với cuộc sống trong bùn lầy nước đọng, họ tự thỏa mãn với cuộc sống đói nghèo tăm tối và khép kín. Ấy thế mà chỉ vì sự nghịch ác và coi thường xung quanh, Mèn và Trũi suýt bỏ mạng ở cái xứ ảm đạm ấy.</a:t>
            </a:r>
          </a:p>
          <a:p>
            <a:pPr marL="0" indent="0">
              <a:buNone/>
            </a:pPr>
            <a:r>
              <a:rPr lang="vi-VN" dirty="0" smtClean="0">
                <a:solidFill>
                  <a:srgbClr val="FF0000"/>
                </a:solidFill>
                <a:latin typeface="Times New Roman" panose="02020603050405020304" pitchFamily="18" charset="0"/>
                <a:cs typeface="Times New Roman" panose="02020603050405020304" pitchFamily="18" charset="0"/>
              </a:rPr>
              <a:t>Rời </a:t>
            </a:r>
            <a:r>
              <a:rPr lang="vi-VN" dirty="0">
                <a:solidFill>
                  <a:srgbClr val="FF0000"/>
                </a:solidFill>
                <a:latin typeface="Times New Roman" panose="02020603050405020304" pitchFamily="18" charset="0"/>
                <a:cs typeface="Times New Roman" panose="02020603050405020304" pitchFamily="18" charset="0"/>
              </a:rPr>
              <a:t>vương quốc Đầm Lầy, họ đến với làng Cỏ May – vương quốc của côn trùng có cánh – cao ráo, đầy ánh sáng. Cư dân ở đây cởi mở, hiếu khách, giàu tinh thần thượng võ, luôn mơ ước về một cuộc sống hòa bình. Tới đây, Mèn và Trũi không chỉ được tiếp đón nồng nhiệt mà còn gặp đươc những người bạn vô cùng tốt bụng và cùng chung chí hướng.</a:t>
            </a:r>
          </a:p>
          <a:p>
            <a:pPr marL="0" indent="0">
              <a:buNone/>
            </a:pPr>
            <a:r>
              <a:rPr lang="vi-VN" dirty="0" smtClean="0">
                <a:solidFill>
                  <a:srgbClr val="FF0000"/>
                </a:solidFill>
                <a:latin typeface="Times New Roman" panose="02020603050405020304" pitchFamily="18" charset="0"/>
                <a:cs typeface="Times New Roman" panose="02020603050405020304" pitchFamily="18" charset="0"/>
              </a:rPr>
              <a:t>Rồi </a:t>
            </a:r>
            <a:r>
              <a:rPr lang="vi-VN" dirty="0">
                <a:solidFill>
                  <a:srgbClr val="FF0000"/>
                </a:solidFill>
                <a:latin typeface="Times New Roman" panose="02020603050405020304" pitchFamily="18" charset="0"/>
                <a:cs typeface="Times New Roman" panose="02020603050405020304" pitchFamily="18" charset="0"/>
              </a:rPr>
              <a:t>những người anh em bắt đầu hành trình tới vương quốc Kiến. Họ hàng nhà kiến tuy bé nhỏ nhưng vô cùng chăm chỉ, đoàn kết. Họ xây đắp thành lũy kiên cố nhằm chống lại mọi kẻ thù xâm phạm nhưng lại rất hiếu khách, sẵn sàng mở rộng của đón những người bạn tốt.</a:t>
            </a:r>
          </a:p>
          <a:p>
            <a:pPr marL="0" indent="0">
              <a:buNone/>
            </a:pPr>
            <a:r>
              <a:rPr lang="vi-VN" dirty="0" smtClean="0">
                <a:solidFill>
                  <a:srgbClr val="FF0000"/>
                </a:solidFill>
                <a:latin typeface="Times New Roman" panose="02020603050405020304" pitchFamily="18" charset="0"/>
                <a:cs typeface="Times New Roman" panose="02020603050405020304" pitchFamily="18" charset="0"/>
              </a:rPr>
              <a:t>Nhờ </a:t>
            </a:r>
            <a:r>
              <a:rPr lang="vi-VN" dirty="0">
                <a:solidFill>
                  <a:srgbClr val="FF0000"/>
                </a:solidFill>
                <a:latin typeface="Times New Roman" panose="02020603050405020304" pitchFamily="18" charset="0"/>
                <a:cs typeface="Times New Roman" panose="02020603050405020304" pitchFamily="18" charset="0"/>
              </a:rPr>
              <a:t>họ hàng nhà Kiến mà Dế Mèn đã làm được một việc hết sức ý nghĩa. Đó là kêu gọi các loài vật kết tình anh em. Việc làm này đã khiến cho các loài vật trở nên đoàn kết, đồng sức đồng lòng. Thế giới bỗng trở nên tươi đẹp hơn, cuộc sống trở nên có ý nghĩa hơn với đầy tình yêu thương, chia sẻ.</a:t>
            </a:r>
          </a:p>
          <a:p>
            <a:pPr marL="0" indent="0">
              <a:buNone/>
            </a:pPr>
            <a:r>
              <a:rPr lang="vi-VN" dirty="0" smtClean="0">
                <a:solidFill>
                  <a:srgbClr val="FF0000"/>
                </a:solidFill>
                <a:latin typeface="Times New Roman" panose="02020603050405020304" pitchFamily="18" charset="0"/>
                <a:cs typeface="Times New Roman" panose="02020603050405020304" pitchFamily="18" charset="0"/>
              </a:rPr>
              <a:t>Trong </a:t>
            </a:r>
            <a:r>
              <a:rPr lang="vi-VN" dirty="0">
                <a:solidFill>
                  <a:srgbClr val="FF0000"/>
                </a:solidFill>
                <a:latin typeface="Times New Roman" panose="02020603050405020304" pitchFamily="18" charset="0"/>
                <a:cs typeface="Times New Roman" panose="02020603050405020304" pitchFamily="18" charset="0"/>
              </a:rPr>
              <a:t>mỗi chúng ta, ai cũng có lúc là một chú Dế Mèn trẻ con, bồng bột, sai lầm, ích kỷ, vấp ngã,… nhưng rồi chúng ta sẽ thay đổi và trưởng thành theo thời gian và những trải nghiệm từ cuộc sống. Chúng tôi là những đứa trẻ, chắc chắn trong đường đời của mình, sẽ có những vấp ngã rồi mới trưởng thành được. Nhưng tôi sẽ học tập Dế Mèn, học sự tự tin và những cố gắng sửa chữa lỗi lầm, học sự chia sẻ, tốt bụng của chú. Những điều ấy, sẽ khiến cho chúng tôi có những niềm vui và thành công trong cuộc sống.</a:t>
            </a:r>
            <a:endParaRPr lang="en-US" dirty="0">
              <a:solidFill>
                <a:srgbClr val="FF00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9070124" y="679179"/>
            <a:ext cx="2705100" cy="1685925"/>
          </a:xfrm>
          <a:prstGeom prst="rect">
            <a:avLst/>
          </a:prstGeom>
        </p:spPr>
      </p:pic>
    </p:spTree>
    <p:extLst>
      <p:ext uri="{BB962C8B-B14F-4D97-AF65-F5344CB8AC3E}">
        <p14:creationId xmlns:p14="http://schemas.microsoft.com/office/powerpoint/2010/main" val="35479746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heel(1)">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0800"/>
          </a:xfrm>
        </p:spPr>
        <p:txBody>
          <a:bodyPr>
            <a:normAutofit fontScale="90000"/>
          </a:bodyPr>
          <a:lstStyle/>
          <a:p>
            <a:pPr algn="ctr"/>
            <a:r>
              <a:rPr lang="vi-VN" sz="4400" dirty="0" smtClean="0">
                <a:solidFill>
                  <a:srgbClr val="FF0000"/>
                </a:solidFill>
                <a:latin typeface="Times New Roman" panose="02020603050405020304" pitchFamily="18" charset="0"/>
                <a:cs typeface="Times New Roman" panose="02020603050405020304" pitchFamily="18" charset="0"/>
              </a:rPr>
              <a:t>Cảm ơn thầy cô và các bạn đã nghe bài thuyết trình của con</a:t>
            </a:r>
            <a:br>
              <a:rPr lang="vi-VN" sz="4400" dirty="0" smtClean="0">
                <a:solidFill>
                  <a:srgbClr val="FF0000"/>
                </a:solidFill>
                <a:latin typeface="Times New Roman" panose="02020603050405020304" pitchFamily="18" charset="0"/>
                <a:cs typeface="Times New Roman" panose="02020603050405020304" pitchFamily="18" charset="0"/>
              </a:rPr>
            </a:br>
            <a:endParaRPr lang="en-US" sz="4400" dirty="0">
              <a:solidFill>
                <a:srgbClr val="FF00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3312435" y="1627379"/>
            <a:ext cx="5567130" cy="4322713"/>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70570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118</TotalTime>
  <Words>1742</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Times New Roman</vt:lpstr>
      <vt:lpstr>Trebuchet MS</vt:lpstr>
      <vt:lpstr>Wingdings 3</vt:lpstr>
      <vt:lpstr>Facet</vt:lpstr>
      <vt:lpstr>Hoạt Động Trải Nghiệm Giới thiệu về sách</vt:lpstr>
      <vt:lpstr>Hôm nay cuốn sách em muốn đề cập tới là cuốn: Dế mèn phiêu lưu kí - Tác giả Tô Hoài</vt:lpstr>
      <vt:lpstr>Các tác phẩm của Tô Hoài</vt:lpstr>
      <vt:lpstr>Cuốn sách dế mèn phiêu lưu kí</vt:lpstr>
      <vt:lpstr>Tóm tắt dế mèn phiêu lưu kí</vt:lpstr>
      <vt:lpstr>PowerPoint Presentation</vt:lpstr>
      <vt:lpstr>Cảm ơn thầy cô và các bạn đã nghe bài thuyết trình của con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Hoạt Động Trải Nghiệm Giới thiệu về sách</dc:title>
  <dc:creator>pc</dc:creator>
  <cp:lastModifiedBy>pc</cp:lastModifiedBy>
  <cp:revision>8</cp:revision>
  <dcterms:created xsi:type="dcterms:W3CDTF">2022-03-28T13:28:37Z</dcterms:created>
  <dcterms:modified xsi:type="dcterms:W3CDTF">2022-03-29T14:18:34Z</dcterms:modified>
</cp:coreProperties>
</file>